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4"/>
  </p:handoutMasterIdLst>
  <p:sldIdLst>
    <p:sldId id="1471" r:id="rId3"/>
    <p:sldId id="561" r:id="rId4"/>
    <p:sldId id="1472" r:id="rId5"/>
    <p:sldId id="1411" r:id="rId7"/>
    <p:sldId id="1410" r:id="rId8"/>
    <p:sldId id="1423" r:id="rId9"/>
    <p:sldId id="1179" r:id="rId10"/>
    <p:sldId id="1315" r:id="rId11"/>
    <p:sldId id="1544" r:id="rId12"/>
    <p:sldId id="1522" r:id="rId13"/>
    <p:sldId id="1204" r:id="rId14"/>
    <p:sldId id="1523" r:id="rId15"/>
    <p:sldId id="1525" r:id="rId16"/>
    <p:sldId id="1545" r:id="rId17"/>
    <p:sldId id="1524" r:id="rId18"/>
    <p:sldId id="1476" r:id="rId19"/>
    <p:sldId id="1361" r:id="rId20"/>
    <p:sldId id="1477" r:id="rId21"/>
    <p:sldId id="1546" r:id="rId22"/>
    <p:sldId id="1316" r:id="rId23"/>
    <p:sldId id="1318" r:id="rId24"/>
    <p:sldId id="1317" r:id="rId25"/>
    <p:sldId id="1319" r:id="rId26"/>
    <p:sldId id="1320" r:id="rId27"/>
    <p:sldId id="1547" r:id="rId28"/>
    <p:sldId id="1526" r:id="rId29"/>
    <p:sldId id="1528" r:id="rId30"/>
    <p:sldId id="1530" r:id="rId31"/>
    <p:sldId id="1531" r:id="rId32"/>
    <p:sldId id="1529" r:id="rId33"/>
    <p:sldId id="1527" r:id="rId34"/>
    <p:sldId id="1532" r:id="rId35"/>
    <p:sldId id="1548" r:id="rId36"/>
    <p:sldId id="1549" r:id="rId37"/>
    <p:sldId id="1256" r:id="rId38"/>
    <p:sldId id="1550" r:id="rId39"/>
    <p:sldId id="1551" r:id="rId40"/>
    <p:sldId id="1552" r:id="rId41"/>
    <p:sldId id="1263" r:id="rId42"/>
    <p:sldId id="1553" r:id="rId43"/>
    <p:sldId id="1554" r:id="rId44"/>
    <p:sldId id="1555" r:id="rId45"/>
    <p:sldId id="1556" r:id="rId46"/>
    <p:sldId id="1535" r:id="rId47"/>
    <p:sldId id="1536" r:id="rId48"/>
    <p:sldId id="1537" r:id="rId49"/>
    <p:sldId id="1538" r:id="rId50"/>
    <p:sldId id="1557" r:id="rId51"/>
    <p:sldId id="1542" r:id="rId52"/>
    <p:sldId id="1543" r:id="rId53"/>
    <p:sldId id="1478" r:id="rId54"/>
    <p:sldId id="1533" r:id="rId55"/>
    <p:sldId id="1558" r:id="rId56"/>
    <p:sldId id="1534" r:id="rId57"/>
    <p:sldId id="1474" r:id="rId58"/>
    <p:sldId id="1082" r:id="rId59"/>
    <p:sldId id="1308" r:id="rId60"/>
    <p:sldId id="1309" r:id="rId61"/>
    <p:sldId id="1559" r:id="rId62"/>
    <p:sldId id="750" r:id="rId63"/>
    <p:sldId id="1415" r:id="rId64"/>
    <p:sldId id="1473" r:id="rId65"/>
    <p:sldId id="1560" r:id="rId66"/>
    <p:sldId id="1417" r:id="rId67"/>
    <p:sldId id="1418" r:id="rId68"/>
    <p:sldId id="1419" r:id="rId69"/>
    <p:sldId id="1420" r:id="rId70"/>
    <p:sldId id="1421" r:id="rId71"/>
    <p:sldId id="1561" r:id="rId72"/>
    <p:sldId id="1422" r:id="rId73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9" Type="http://schemas.openxmlformats.org/officeDocument/2006/relationships/tags" Target="tags/tag75.xml"/><Relationship Id="rId78" Type="http://schemas.openxmlformats.org/officeDocument/2006/relationships/commentAuthors" Target="commentAuthors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323215" y="124460"/>
            <a:ext cx="10156825" cy="4603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grpSp>
        <p:nvGrpSpPr>
          <p:cNvPr id="2" name="PA_组合 47"/>
          <p:cNvGrpSpPr/>
          <p:nvPr userDrawn="1">
            <p:custDataLst>
              <p:tags r:id="rId3"/>
            </p:custDataLst>
          </p:nvPr>
        </p:nvGrpSpPr>
        <p:grpSpPr>
          <a:xfrm>
            <a:off x="415177" y="58474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1075" y="2221865"/>
            <a:ext cx="10515600" cy="1111250"/>
          </a:xfrm>
        </p:spPr>
        <p:txBody>
          <a:bodyPr anchor="b"/>
          <a:lstStyle>
            <a:lvl1pPr>
              <a:defRPr sz="6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1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14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sv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15.xml"/><Relationship Id="rId1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20.xml"/><Relationship Id="rId1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4.xml"/><Relationship Id="rId5" Type="http://schemas.openxmlformats.org/officeDocument/2006/relationships/hyperlink" Target="file:///E:\android-sdk-windows\docs\reference\android\graphics\Shader.html" TargetMode="External"/><Relationship Id="rId4" Type="http://schemas.openxmlformats.org/officeDocument/2006/relationships/hyperlink" Target="file:///E:\android-sdk-windows\docs\reference\android\graphics\PathEffect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.xml"/><Relationship Id="rId7" Type="http://schemas.openxmlformats.org/officeDocument/2006/relationships/hyperlink" Target="file:///E:\android-sdk-windows\docs\reference\android\graphics\Paint.Join.html" TargetMode="External"/><Relationship Id="rId6" Type="http://schemas.openxmlformats.org/officeDocument/2006/relationships/hyperlink" Target="file:///E:\android-sdk-windows\docs\reference\android\graphics\Paint.Cap.html" TargetMode="External"/><Relationship Id="rId5" Type="http://schemas.openxmlformats.org/officeDocument/2006/relationships/hyperlink" Target="file:///E:\android-sdk-windows\docs\reference\android\graphics\Paint.Align.html" TargetMode="External"/><Relationship Id="rId4" Type="http://schemas.openxmlformats.org/officeDocument/2006/relationships/hyperlink" Target="file:///E:\android-sdk-windows\docs\reference\android\graphics\Paint.Style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6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25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28.xml"/><Relationship Id="rId1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3" Type="http://schemas.openxmlformats.org/officeDocument/2006/relationships/image" Target="../media/image38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tags" Target="../tags/tag6.xml"/><Relationship Id="rId4" Type="http://schemas.openxmlformats.org/officeDocument/2006/relationships/image" Target="../media/image12.png"/><Relationship Id="rId3" Type="http://schemas.openxmlformats.org/officeDocument/2006/relationships/tags" Target="../tags/tag5.xml"/><Relationship Id="rId2" Type="http://schemas.openxmlformats.org/officeDocument/2006/relationships/image" Target="../media/image11.jpe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39.xml"/><Relationship Id="rId1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Relationship Id="rId3" Type="http://schemas.openxmlformats.org/officeDocument/2006/relationships/image" Target="../media/image43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3" Type="http://schemas.openxmlformats.org/officeDocument/2006/relationships/image" Target="../media/image44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50.xml"/><Relationship Id="rId1" Type="http://schemas.openxmlformats.org/officeDocument/2006/relationships/image" Target="../media/image1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7.xml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3" Type="http://schemas.openxmlformats.org/officeDocument/2006/relationships/image" Target="../media/image47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55.xml"/><Relationship Id="rId1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56.xml"/><Relationship Id="rId1" Type="http://schemas.openxmlformats.org/officeDocument/2006/relationships/image" Target="../media/image14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tags" Target="../tags/tag59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63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tags" Target="../tags/tag64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65.xml"/><Relationship Id="rId1" Type="http://schemas.openxmlformats.org/officeDocument/2006/relationships/image" Target="../media/image14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67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tags" Target="../tags/tag9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0" Type="http://schemas.openxmlformats.org/officeDocument/2006/relationships/notesSlide" Target="../notesSlides/notesSlide28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10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月7日 Zero老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自定义</a:t>
            </a:r>
            <a:r>
              <a:rPr lang="en-US" altLang="zh-CN"/>
              <a:t>View</a:t>
            </a:r>
            <a:r>
              <a:rPr lang="zh-CN" altLang="en-US"/>
              <a:t>基础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自定义控件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自定义</a:t>
            </a:r>
            <a:r>
              <a:rPr lang="en-US" altLang="zh-CN"/>
              <a:t>View</a:t>
            </a:r>
            <a:r>
              <a:rPr lang="zh-CN" altLang="en-US"/>
              <a:t>的绘制流程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4770" y="124460"/>
            <a:ext cx="6156960" cy="6982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自定义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View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的绘制流程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1584325"/>
            <a:ext cx="1371600" cy="3257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785" y="1584325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测量</a:t>
            </a:r>
            <a:r>
              <a:rPr lang="en-US" altLang="zh-CN"/>
              <a:t>View</a:t>
            </a:r>
            <a:r>
              <a:rPr lang="zh-CN" altLang="en-US"/>
              <a:t>的大小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46500" y="3028950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确定子</a:t>
            </a:r>
            <a:r>
              <a:rPr lang="en-US" altLang="zh-CN"/>
              <a:t>View</a:t>
            </a:r>
            <a:r>
              <a:rPr lang="zh-CN" altLang="en-US"/>
              <a:t>布局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60800" y="445770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实际绘制内容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91995" y="1768475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030095" y="321310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108200" y="464185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175385"/>
            <a:ext cx="5818505" cy="38436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3555" y="5646420"/>
            <a:ext cx="60826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所以，自定义</a:t>
            </a:r>
            <a:r>
              <a:rPr lang="en-US" altLang="zh-CN"/>
              <a:t>View</a:t>
            </a:r>
            <a:r>
              <a:rPr lang="zh-CN" altLang="en-US"/>
              <a:t>主要是实现 </a:t>
            </a:r>
            <a:r>
              <a:rPr lang="en-US" altLang="zh-CN"/>
              <a:t>onMeasure + onDraw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zh-CN" altLang="en-US"/>
              <a:t>自定义</a:t>
            </a:r>
            <a:r>
              <a:rPr lang="en-US" altLang="zh-CN"/>
              <a:t>ViewGroup</a:t>
            </a:r>
            <a:r>
              <a:rPr lang="zh-CN" altLang="en-US"/>
              <a:t>主要是实现</a:t>
            </a:r>
            <a:r>
              <a:rPr lang="en-US" altLang="zh-CN"/>
              <a:t>onMeasure + onLayout</a:t>
            </a:r>
            <a:endParaRPr lang="en-US" altLang="zh-CN"/>
          </a:p>
        </p:txBody>
      </p:sp>
    </p:spTree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绘制流程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D2AS$MRJLIPHQ77[MT3Y)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892810"/>
            <a:ext cx="10058400" cy="49206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95" y="1458595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PM]N0MN{WL%7`2ME8EZU[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0645" y="89535"/>
            <a:ext cx="5320030" cy="6550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2260" y="89535"/>
            <a:ext cx="43510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accent1"/>
                </a:solidFill>
              </a:rPr>
              <a:t>measureSpec</a:t>
            </a:r>
            <a:r>
              <a:rPr lang="zh-CN" altLang="en-US" sz="2800">
                <a:solidFill>
                  <a:schemeClr val="accent1"/>
                </a:solidFill>
              </a:rPr>
              <a:t>从哪儿来的？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是什么？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316730" y="2442210"/>
            <a:ext cx="389382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zh-CN" altLang="en-US"/>
              <a:t>android:layout_width="match_parent"</a:t>
            </a:r>
            <a:endParaRPr lang="zh-CN" altLang="en-US"/>
          </a:p>
          <a:p>
            <a:pPr algn="l"/>
            <a:r>
              <a:rPr lang="zh-CN" altLang="en-US"/>
              <a:t>android:layout_width="wrap_content"</a:t>
            </a:r>
            <a:endParaRPr lang="zh-CN" altLang="en-US"/>
          </a:p>
          <a:p>
            <a:pPr algn="l"/>
            <a:r>
              <a:rPr lang="zh-CN" altLang="en-US"/>
              <a:t>android:layout_width="10dp"</a:t>
            </a:r>
            <a:endParaRPr lang="zh-CN" altLang="en-US"/>
          </a:p>
        </p:txBody>
      </p:sp>
      <p:pic>
        <p:nvPicPr>
          <p:cNvPr id="7" name="图片 6" descr="疑问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1587500"/>
            <a:ext cx="2580005" cy="263144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新浪面试题：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原理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57150"/>
            <a:ext cx="10610850" cy="695325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是什么？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1454150" y="1629410"/>
            <a:ext cx="94716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MeasureSpec是View中的内部类，基本都是二进制运算。由于int是32位的，用高两位表示mode，低30位表示size，MODE_SHIFT = 30的作用是移位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9715" y="3343275"/>
            <a:ext cx="720725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UNSPECIFIED：不对View大小做限制，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EXACTLY：确切的大小，如：100dp或者march_parent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AT_MOST：大小不可超过某数值，如：wrap_content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93154" y="452438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getChildMeasureSpec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如何理解？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组合 47"/>
          <p:cNvGrpSpPr/>
          <p:nvPr/>
        </p:nvGrpSpPr>
        <p:grpSpPr>
          <a:xfrm>
            <a:off x="1574800" y="1424940"/>
            <a:ext cx="3726180" cy="1948180"/>
            <a:chOff x="3063391" y="1044467"/>
            <a:chExt cx="6528134" cy="4299587"/>
          </a:xfrm>
        </p:grpSpPr>
        <p:pic>
          <p:nvPicPr>
            <p:cNvPr id="49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50" name="文本框 4"/>
            <p:cNvSpPr txBox="1"/>
            <p:nvPr/>
          </p:nvSpPr>
          <p:spPr>
            <a:xfrm>
              <a:off x="3305911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爸我准备结婚，要买房子，还缺点钱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72200" y="1473200"/>
            <a:ext cx="3726180" cy="1948180"/>
            <a:chOff x="3063391" y="1044467"/>
            <a:chExt cx="6528134" cy="4299587"/>
          </a:xfrm>
        </p:grpSpPr>
        <p:pic>
          <p:nvPicPr>
            <p:cNvPr id="1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15" name="文本框 4"/>
            <p:cNvSpPr txBox="1"/>
            <p:nvPr/>
          </p:nvSpPr>
          <p:spPr>
            <a:xfrm>
              <a:off x="3175753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你要多少？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44739" y="345758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4210" y="976630"/>
            <a:ext cx="195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</a:t>
            </a:r>
            <a:r>
              <a:rPr lang="zh-CN" altLang="en-US"/>
              <a:t>给你 </a:t>
            </a:r>
            <a:r>
              <a:rPr lang="en-US" altLang="zh-CN"/>
              <a:t>100W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007225" y="156337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</a:t>
            </a:r>
            <a:r>
              <a:rPr lang="zh-CN" altLang="en-US"/>
              <a:t>的钱全给你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54850" y="216979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14210" y="29825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把你要的明确</a:t>
            </a:r>
            <a:r>
              <a:rPr lang="zh-CN" altLang="en-US"/>
              <a:t>给你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07225" y="35693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明确的把你爸的钱全给你，但不能超过他的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54850" y="417576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40245" y="50622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等政府部门的情况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54850" y="565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02475" y="626491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976630"/>
            <a:ext cx="5217795" cy="57442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54850" y="392430"/>
            <a:ext cx="41275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getChildMge't'C'hi'leasureSpec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原理解析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90" y="274955"/>
            <a:ext cx="4600575" cy="53086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Canvas</a:t>
            </a:r>
            <a:r>
              <a:rPr lang="zh-CN" altLang="en-US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文字测量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文字的测量</a:t>
            </a:r>
            <a:endParaRPr lang="zh-CN" altLang="en-US"/>
          </a:p>
        </p:txBody>
      </p:sp>
      <p:pic>
        <p:nvPicPr>
          <p:cNvPr id="3" name="图片 2" descr="T]DAGH9@JDUV4[558@2X@B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0" y="2128520"/>
            <a:ext cx="35433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获取</a:t>
            </a:r>
            <a:r>
              <a:rPr lang="en-US" altLang="zh-CN"/>
              <a:t>FontMetrics</a:t>
            </a:r>
            <a:endParaRPr lang="en-US" altLang="zh-CN"/>
          </a:p>
        </p:txBody>
      </p:sp>
      <p:pic>
        <p:nvPicPr>
          <p:cNvPr id="3" name="图片 2" descr="GQDK3EZYVUX13N_A8T{PW[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704850"/>
            <a:ext cx="10058400" cy="36506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 altLang="zh-CN"/>
              <a:t>FontMetrics</a:t>
            </a:r>
            <a:endParaRPr lang="en-US" altLang="zh-CN"/>
          </a:p>
        </p:txBody>
      </p:sp>
      <p:pic>
        <p:nvPicPr>
          <p:cNvPr id="3" name="图片 2" descr="3G1D0~SXUKAV5FZ0S@DP@0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885825"/>
            <a:ext cx="958215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获取文字的最小空间</a:t>
            </a:r>
            <a:endParaRPr lang="zh-CN" altLang="en-US"/>
          </a:p>
        </p:txBody>
      </p:sp>
      <p:pic>
        <p:nvPicPr>
          <p:cNvPr id="3" name="图片 2" descr="H5YQ))S~{YG{L7DO0~JJ_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409825"/>
            <a:ext cx="1005840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文字测量</a:t>
            </a:r>
            <a:endParaRPr kumimoji="1" lang="zh-CN" altLang="en-US" sz="266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6" name="Title 6"/>
          <p:cNvSpPr txBox="1"/>
          <p:nvPr>
            <p:custDataLst>
              <p:tags r:id="rId3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测量文字的宽度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1766570"/>
            <a:ext cx="6619875" cy="21145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绘制基础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075" y="288290"/>
            <a:ext cx="2797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accent1"/>
                </a:solidFill>
              </a:rPr>
              <a:t>onDraw</a:t>
            </a:r>
            <a:r>
              <a:rPr lang="zh-CN" altLang="en-US" sz="2800">
                <a:solidFill>
                  <a:schemeClr val="accent1"/>
                </a:solidFill>
              </a:rPr>
              <a:t>的三要素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5520" y="-24130"/>
            <a:ext cx="4031615" cy="6897370"/>
          </a:xfrm>
          <a:prstGeom prst="rect">
            <a:avLst/>
          </a:prstGeom>
        </p:spPr>
      </p:pic>
      <p:pic>
        <p:nvPicPr>
          <p:cNvPr id="2" name="图片 1" descr="rouolan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34560" y="4846955"/>
            <a:ext cx="2011045" cy="2011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45895" y="5968365"/>
            <a:ext cx="3111500" cy="8134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88436" y="2430936"/>
            <a:ext cx="4773930" cy="8299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剪裁</a:t>
            </a:r>
            <a:endParaRPr lang="zh-CN" altLang="en-US" sz="48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画布剪裁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dirty="0" smtClean="0"/>
              <a:t>clipRect函数是android.graphics.Canvas类下一个用于对画布进行矩形裁剪的方法。 </a:t>
            </a:r>
            <a:endParaRPr dirty="0" smtClean="0"/>
          </a:p>
          <a:p>
            <a:r>
              <a:rPr dirty="0" smtClean="0"/>
              <a:t>它裁剪了我们想要的绘制区域 ， 有点类似ps里面的遮罩效果</a:t>
            </a:r>
            <a:endParaRPr dirty="0" smtClean="0"/>
          </a:p>
        </p:txBody>
      </p:sp>
      <p:pic>
        <p:nvPicPr>
          <p:cNvPr id="2" name="图片 1" descr="cl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" y="1836420"/>
            <a:ext cx="6981825" cy="440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9120" y="1623695"/>
            <a:ext cx="5953125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绘制文字</a:t>
            </a:r>
            <a:endParaRPr lang="zh-CN" altLang="en-US"/>
          </a:p>
        </p:txBody>
      </p:sp>
      <p:pic>
        <p:nvPicPr>
          <p:cNvPr id="3" name="图片 2" descr="LO44QMI@9R31TI]{WHF{D`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1365885"/>
            <a:ext cx="1005840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如何把文字绘制在</a:t>
            </a:r>
            <a:r>
              <a:rPr lang="en-US" altLang="zh-CN"/>
              <a:t>View</a:t>
            </a:r>
            <a:r>
              <a:rPr lang="zh-CN" altLang="en-US"/>
              <a:t>的中心</a:t>
            </a:r>
            <a:endParaRPr lang="zh-CN" altLang="en-US"/>
          </a:p>
        </p:txBody>
      </p:sp>
      <p:pic>
        <p:nvPicPr>
          <p:cNvPr id="4" name="图片 3" descr="EUL5QD@(2`A%4C[$OF4X$0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4290" y="679450"/>
            <a:ext cx="3743325" cy="5114925"/>
          </a:xfrm>
          <a:prstGeom prst="rect">
            <a:avLst/>
          </a:prstGeom>
        </p:spPr>
      </p:pic>
      <p:pic>
        <p:nvPicPr>
          <p:cNvPr id="5" name="图片 4" descr="817`F3LKO6YLD6Y$4LGURV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831215"/>
            <a:ext cx="8799830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04" y="335052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uodong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675" y="0"/>
            <a:ext cx="3546475" cy="684276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90245" y="2517140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87870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toutia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4172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u="heavy">
                <a:solidFill>
                  <a:srgbClr val="10263C"/>
                </a:solidFill>
                <a:ea typeface="微软雅黑" panose="020B0503020204020204" pitchFamily="34" charset="-122"/>
              </a:rPr>
              <a:t>我们是什么人</a:t>
            </a:r>
            <a:endParaRPr lang="zh-CN" altLang="en-US" sz="2400" u="heavy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圆角矩形 2"/>
          <p:cNvSpPr/>
          <p:nvPr/>
        </p:nvSpPr>
        <p:spPr>
          <a:xfrm>
            <a:off x="1418590" y="283908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5905" y="3037840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52%</a:t>
            </a:r>
            <a:r>
              <a:rPr lang="zh-CN" altLang="en-US"/>
              <a:t>的人没有写过自定义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43281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8350" y="304101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62%</a:t>
            </a:r>
            <a:r>
              <a:rPr lang="zh-CN" altLang="en-US"/>
              <a:t>不知道</a:t>
            </a:r>
            <a:r>
              <a:rPr lang="en-US"/>
              <a:t>MeasureSpec</a:t>
            </a:r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75539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16825" y="2894330"/>
            <a:ext cx="1937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92%</a:t>
            </a:r>
            <a:r>
              <a:rPr lang="zh-CN" altLang="en-US"/>
              <a:t>没有看过</a:t>
            </a:r>
            <a:endParaRPr lang="zh-CN" altLang="en-US"/>
          </a:p>
          <a:p>
            <a:r>
              <a:rPr lang="en-US" altLang="zh-CN"/>
              <a:t>View/ViewGroup</a:t>
            </a:r>
            <a:r>
              <a:rPr lang="zh-CN" altLang="en-US"/>
              <a:t>源码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418590" y="5768975"/>
            <a:ext cx="6960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结论</a:t>
            </a:r>
            <a:r>
              <a:rPr lang="zh-CN" altLang="en-US"/>
              <a:t>：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我们的问题很严重，几乎都在使用别人的代码构建自己的</a:t>
            </a:r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app</a:t>
            </a:r>
            <a:endParaRPr lang="en-US" altLang="zh-CN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15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19.xml><?xml version="1.0" encoding="utf-8"?>
<p:tagLst xmlns:p="http://schemas.openxmlformats.org/presentationml/2006/main">
  <p:tag name="KSO_WM_SLIDE_ITEM_CNT" val="4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21.xml><?xml version="1.0" encoding="utf-8"?>
<p:tagLst xmlns:p="http://schemas.openxmlformats.org/presentationml/2006/main">
  <p:tag name="KSO_WM_SLIDE_ITEM_CNT" val="4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SLIDE_ITEM_CNT" val="4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SLIDE_ITEM_CNT" val="4"/>
</p:tagLst>
</file>

<file path=ppt/tags/tag28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SLIDE_ITEM_CNT" val="4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SLIDE_ITEM_CNT" val="4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SLIDE_ITEM_CNT" val="4"/>
</p:tagLst>
</file>

<file path=ppt/tags/tag39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4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40.xml><?xml version="1.0" encoding="utf-8"?>
<p:tagLst xmlns:p="http://schemas.openxmlformats.org/presentationml/2006/main">
  <p:tag name="KSO_WM_SLIDE_ITEM_CNT" val="4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KSO_WM_SLIDE_ITEM_CNT" val="4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KSO_WM_SLIDE_ITEM_CNT" val="4"/>
</p:tagLst>
</file>

<file path=ppt/tags/tag5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50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51.xml><?xml version="1.0" encoding="utf-8"?>
<p:tagLst xmlns:p="http://schemas.openxmlformats.org/presentationml/2006/main">
  <p:tag name="KSO_WM_SLIDE_ITEM_CNT" val="4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KSO_WM_SLIDE_ITEM_CNT" val="4"/>
</p:tagLst>
</file>

<file path=ppt/tags/tag55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56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6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67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68.xml><?xml version="1.0" encoding="utf-8"?>
<p:tagLst xmlns:p="http://schemas.openxmlformats.org/presentationml/2006/main">
  <p:tag name="PA" val="v4.0.0"/>
</p:tagLst>
</file>

<file path=ppt/tags/tag69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70.xml><?xml version="1.0" encoding="utf-8"?>
<p:tagLst xmlns:p="http://schemas.openxmlformats.org/presentationml/2006/main">
  <p:tag name="PA" val="v4.0.0"/>
</p:tagLst>
</file>

<file path=ppt/tags/tag71.xml><?xml version="1.0" encoding="utf-8"?>
<p:tagLst xmlns:p="http://schemas.openxmlformats.org/presentationml/2006/main">
  <p:tag name="PA" val="v4.0.0"/>
</p:tagLst>
</file>

<file path=ppt/tags/tag72.xml><?xml version="1.0" encoding="utf-8"?>
<p:tagLst xmlns:p="http://schemas.openxmlformats.org/presentationml/2006/main">
  <p:tag name="PA" val="v4.0.0"/>
</p:tagLst>
</file>

<file path=ppt/tags/tag73.xml><?xml version="1.0" encoding="utf-8"?>
<p:tagLst xmlns:p="http://schemas.openxmlformats.org/presentationml/2006/main">
  <p:tag name="PA" val="v4.0.0"/>
</p:tagLst>
</file>

<file path=ppt/tags/tag74.xml><?xml version="1.0" encoding="utf-8"?>
<p:tagLst xmlns:p="http://schemas.openxmlformats.org/presentationml/2006/main">
  <p:tag name="PA" val="v4.0.0"/>
</p:tagLst>
</file>

<file path=ppt/tags/tag75.xml><?xml version="1.0" encoding="utf-8"?>
<p:tagLst xmlns:p="http://schemas.openxmlformats.org/presentationml/2006/main">
  <p:tag name="KSO_WM_DOC_GUID" val="{ebae741e-f6be-4508-b345-b70f422bb642}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037*5400*0*0"/>
  <p:tag name="KSO_WM_UNIT_MEDIACOVER_STYLEID" val="13"/>
  <p:tag name="KSO_WM_UNIT_MEDIACOVER_TEXTSTATE" val="1"/>
  <p:tag name="KSO_WM_UNIT_MEDIACOVER_BTN_POS" val="c"/>
  <p:tag name="KSO_WM_UNIT_MEDIACOVER_BTN_STYLE" val="ee0bc779c1f3d7f3e90c96344320e69a"/>
  <p:tag name="KSO_WM_UNIT_MEDIACOVER_TEXTPOS_REL" val="video"/>
  <p:tag name="KSO_WM_UNIT_MEDIACOVER_TEXT_REL_VIDEOPOS" val="lt"/>
  <p:tag name="KSO_WM_UNIT_MEDIACOVER_FONTSIZE" val="24"/>
  <p:tag name="KSO_WM_UNIT_MEDIACOVER_TEXTRECT" val="148*148*1904*629"/>
  <p:tag name="KSO_WM_UNIT_MEDIACOVER_TEXT_REL_BTNPOS" val="r"/>
  <p:tag name="KSO_WM_UNIT_MEDIACOVER_TEXTPOS_DIST" val="10"/>
  <p:tag name="KSO_WM_UNIT_MEDIACOVER_RGB" val="8383EB"/>
  <p:tag name="KSO_WM_UNIT_MEDIACOVER_TRANSPARENCY" val="0.2"/>
  <p:tag name="KSO_WM_UNIT_MEDIACOVER_TEXT" val="今日头条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4357</Words>
  <Application>WPS 演示</Application>
  <PresentationFormat>宽屏</PresentationFormat>
  <Paragraphs>511</Paragraphs>
  <Slides>70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1" baseType="lpstr">
      <vt:lpstr>Arial</vt:lpstr>
      <vt:lpstr>宋体</vt:lpstr>
      <vt:lpstr>Wingdings</vt:lpstr>
      <vt:lpstr>Calibri</vt:lpstr>
      <vt:lpstr>微软雅黑</vt:lpstr>
      <vt:lpstr>Yu Gothic UI Light</vt:lpstr>
      <vt:lpstr>Times New Roman</vt:lpstr>
      <vt:lpstr>等线</vt:lpstr>
      <vt:lpstr>黑体</vt:lpstr>
      <vt:lpstr>方正兰亭超细黑简体</vt:lpstr>
      <vt:lpstr>Arial Unicode MS</vt:lpstr>
      <vt:lpstr>等线 Light</vt:lpstr>
      <vt:lpstr>Impact</vt:lpstr>
      <vt:lpstr>Broadway</vt:lpstr>
      <vt:lpstr>Segoe UI</vt:lpstr>
      <vt:lpstr>Gill Sans</vt:lpstr>
      <vt:lpstr>思源黑体 CN Medium</vt:lpstr>
      <vt:lpstr>思源黑体 CN Normal</vt:lpstr>
      <vt:lpstr>WPS-Bullets</vt:lpstr>
      <vt:lpstr>字魂59号-创粗黑</vt:lpstr>
      <vt:lpstr>Office 主题​​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Canvas文字测量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5183</cp:revision>
  <dcterms:created xsi:type="dcterms:W3CDTF">2016-08-30T15:34:00Z</dcterms:created>
  <dcterms:modified xsi:type="dcterms:W3CDTF">2020-04-07T11:48:29Z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